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10287000" cx="18288000"/>
  <p:notesSz cx="6858000" cy="9144000"/>
  <p:embeddedFontLst>
    <p:embeddedFont>
      <p:font typeface="Halant"/>
      <p:bold r:id="rId12"/>
    </p:embeddedFont>
    <p:embeddedFont>
      <p:font typeface="Inter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6" Type="http://schemas.openxmlformats.org/officeDocument/2006/relationships/font" Target="fonts/Inter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7887a6bb3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g27887a6bb36_1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edc1e8ce99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2edc1e8ce99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edc1e8ce99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g2edc1e8ce99_0_7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14.png"/><Relationship Id="rId5" Type="http://schemas.openxmlformats.org/officeDocument/2006/relationships/image" Target="../media/image5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3"/>
          <p:cNvGrpSpPr/>
          <p:nvPr/>
        </p:nvGrpSpPr>
        <p:grpSpPr>
          <a:xfrm>
            <a:off x="-31071" y="-180826"/>
            <a:ext cx="4239084" cy="10467826"/>
            <a:chOff x="0" y="-241102"/>
            <a:chExt cx="5652112" cy="13957102"/>
          </a:xfrm>
        </p:grpSpPr>
        <p:grpSp>
          <p:nvGrpSpPr>
            <p:cNvPr id="85" name="Google Shape;85;p13"/>
            <p:cNvGrpSpPr/>
            <p:nvPr/>
          </p:nvGrpSpPr>
          <p:grpSpPr>
            <a:xfrm>
              <a:off x="2826056" y="-241102"/>
              <a:ext cx="2826056" cy="13957102"/>
              <a:chOff x="0" y="-47625"/>
              <a:chExt cx="558233" cy="2756958"/>
            </a:xfrm>
          </p:grpSpPr>
          <p:sp>
            <p:nvSpPr>
              <p:cNvPr id="86" name="Google Shape;86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</p:sp>
          <p:sp>
            <p:nvSpPr>
              <p:cNvPr id="87" name="Google Shape;87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88" name="Google Shape;88;p13"/>
            <p:cNvGrpSpPr/>
            <p:nvPr/>
          </p:nvGrpSpPr>
          <p:grpSpPr>
            <a:xfrm>
              <a:off x="1413028" y="-241102"/>
              <a:ext cx="2826056" cy="13957102"/>
              <a:chOff x="0" y="-47625"/>
              <a:chExt cx="558233" cy="2756958"/>
            </a:xfrm>
          </p:grpSpPr>
          <p:sp>
            <p:nvSpPr>
              <p:cNvPr id="89" name="Google Shape;89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</p:sp>
          <p:sp>
            <p:nvSpPr>
              <p:cNvPr id="90" name="Google Shape;90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91" name="Google Shape;91;p13"/>
            <p:cNvGrpSpPr/>
            <p:nvPr/>
          </p:nvGrpSpPr>
          <p:grpSpPr>
            <a:xfrm>
              <a:off x="0" y="-241102"/>
              <a:ext cx="2826056" cy="13957102"/>
              <a:chOff x="0" y="-47625"/>
              <a:chExt cx="558233" cy="2756958"/>
            </a:xfrm>
          </p:grpSpPr>
          <p:sp>
            <p:nvSpPr>
              <p:cNvPr id="92" name="Google Shape;92;p13"/>
              <p:cNvSpPr/>
              <p:nvPr/>
            </p:nvSpPr>
            <p:spPr>
              <a:xfrm>
                <a:off x="0" y="0"/>
                <a:ext cx="558233" cy="2709333"/>
              </a:xfrm>
              <a:custGeom>
                <a:rect b="b" l="l" r="r" t="t"/>
                <a:pathLst>
                  <a:path extrusionOk="0" h="2709333" w="558233">
                    <a:moveTo>
                      <a:pt x="0" y="0"/>
                    </a:moveTo>
                    <a:lnTo>
                      <a:pt x="558233" y="0"/>
                    </a:lnTo>
                    <a:lnTo>
                      <a:pt x="558233" y="2709333"/>
                    </a:lnTo>
                    <a:lnTo>
                      <a:pt x="0" y="2709333"/>
                    </a:ln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</p:sp>
          <p:sp>
            <p:nvSpPr>
              <p:cNvPr id="93" name="Google Shape;93;p13"/>
              <p:cNvSpPr txBox="1"/>
              <p:nvPr/>
            </p:nvSpPr>
            <p:spPr>
              <a:xfrm>
                <a:off x="0" y="-47625"/>
                <a:ext cx="558233" cy="275695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94" name="Google Shape;94;p13"/>
          <p:cNvSpPr txBox="1"/>
          <p:nvPr/>
        </p:nvSpPr>
        <p:spPr>
          <a:xfrm>
            <a:off x="4208013" y="2742328"/>
            <a:ext cx="14079900" cy="35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96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9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INQUIRY JOURNAL INTRODUCTION</a:t>
            </a:r>
            <a:endParaRPr sz="100"/>
          </a:p>
        </p:txBody>
      </p:sp>
      <p:sp>
        <p:nvSpPr>
          <p:cNvPr id="95" name="Google Shape;95;p13"/>
          <p:cNvSpPr/>
          <p:nvPr/>
        </p:nvSpPr>
        <p:spPr>
          <a:xfrm>
            <a:off x="12646898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6" name="Google Shape;96;p13"/>
          <p:cNvSpPr txBox="1"/>
          <p:nvPr/>
        </p:nvSpPr>
        <p:spPr>
          <a:xfrm>
            <a:off x="4208025" y="6406400"/>
            <a:ext cx="14079900" cy="88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735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Unit 1: The First Americans</a:t>
            </a:r>
            <a:endParaRPr/>
          </a:p>
        </p:txBody>
      </p:sp>
      <p:sp>
        <p:nvSpPr>
          <p:cNvPr id="97" name="Google Shape;97;p13"/>
          <p:cNvSpPr/>
          <p:nvPr/>
        </p:nvSpPr>
        <p:spPr>
          <a:xfrm>
            <a:off x="11118095" y="925830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8" name="Google Shape;98;p13"/>
          <p:cNvSpPr txBox="1"/>
          <p:nvPr/>
        </p:nvSpPr>
        <p:spPr>
          <a:xfrm rot="-5400000">
            <a:off x="-2830777" y="4935804"/>
            <a:ext cx="6882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3996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700" u="none" cap="none" strike="noStrike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© Thinking Nation </a:t>
            </a:r>
            <a:r>
              <a:rPr b="1" lang="en-US" sz="2700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2025</a:t>
            </a:r>
            <a:endParaRPr/>
          </a:p>
        </p:txBody>
      </p:sp>
      <p:cxnSp>
        <p:nvCxnSpPr>
          <p:cNvPr id="99" name="Google Shape;99;p13"/>
          <p:cNvCxnSpPr/>
          <p:nvPr/>
        </p:nvCxnSpPr>
        <p:spPr>
          <a:xfrm flipH="1" rot="10800000">
            <a:off x="653933" y="-2969"/>
            <a:ext cx="3600" cy="28959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0" name="Google Shape;100;p13"/>
          <p:cNvCxnSpPr/>
          <p:nvPr/>
        </p:nvCxnSpPr>
        <p:spPr>
          <a:xfrm rot="10800000">
            <a:off x="643893" y="7289297"/>
            <a:ext cx="5400" cy="2997600"/>
          </a:xfrm>
          <a:prstGeom prst="straightConnector1">
            <a:avLst/>
          </a:prstGeom>
          <a:noFill/>
          <a:ln cap="flat" cmpd="sng" w="114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4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06" name="Google Shape;106;p14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PURPOSE</a:t>
            </a:r>
            <a:endParaRPr/>
          </a:p>
        </p:txBody>
      </p:sp>
      <p:grpSp>
        <p:nvGrpSpPr>
          <p:cNvPr id="107" name="Google Shape;107;p14"/>
          <p:cNvGrpSpPr/>
          <p:nvPr/>
        </p:nvGrpSpPr>
        <p:grpSpPr>
          <a:xfrm>
            <a:off x="15859155" y="-98041"/>
            <a:ext cx="1562626" cy="1771266"/>
            <a:chOff x="0" y="-130721"/>
            <a:chExt cx="2083500" cy="2361688"/>
          </a:xfrm>
        </p:grpSpPr>
        <p:grpSp>
          <p:nvGrpSpPr>
            <p:cNvPr id="108" name="Google Shape;108;p14"/>
            <p:cNvGrpSpPr/>
            <p:nvPr/>
          </p:nvGrpSpPr>
          <p:grpSpPr>
            <a:xfrm>
              <a:off x="75599" y="-130721"/>
              <a:ext cx="1932284" cy="2361688"/>
              <a:chOff x="0" y="-47625"/>
              <a:chExt cx="703982" cy="860425"/>
            </a:xfrm>
          </p:grpSpPr>
          <p:sp>
            <p:nvSpPr>
              <p:cNvPr id="109" name="Google Shape;109;p14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F1AF4B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" name="Google Shape;110;p14"/>
              <p:cNvSpPr txBox="1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1" name="Google Shape;111;p14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dk1"/>
                  </a:solidFill>
                  <a:latin typeface="Halant"/>
                  <a:ea typeface="Halant"/>
                  <a:cs typeface="Halant"/>
                  <a:sym typeface="Halant"/>
                </a:rPr>
                <a:t>1</a:t>
              </a:r>
              <a:endParaRPr>
                <a:solidFill>
                  <a:schemeClr val="dk1"/>
                </a:solidFill>
              </a:endParaRPr>
            </a:p>
          </p:txBody>
        </p:sp>
      </p:grpSp>
      <p:sp>
        <p:nvSpPr>
          <p:cNvPr id="112" name="Google Shape;112;p14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13" name="Google Shape;113;p14"/>
          <p:cNvSpPr txBox="1"/>
          <p:nvPr/>
        </p:nvSpPr>
        <p:spPr>
          <a:xfrm>
            <a:off x="1209677" y="2895975"/>
            <a:ext cx="15465300" cy="36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7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The process of inquiry emphasizes questioning, investigation, and critical thinking in order to promote a deeper understanding, foster </a:t>
            </a:r>
            <a:r>
              <a:rPr lang="en-US" sz="47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curiosity</a:t>
            </a:r>
            <a:r>
              <a:rPr lang="en-US" sz="47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 and engagement, improve retention, and empower students to take responsibility for their own learning.</a:t>
            </a:r>
            <a:endParaRPr sz="2000"/>
          </a:p>
        </p:txBody>
      </p:sp>
      <p:grpSp>
        <p:nvGrpSpPr>
          <p:cNvPr id="114" name="Google Shape;114;p14"/>
          <p:cNvGrpSpPr/>
          <p:nvPr/>
        </p:nvGrpSpPr>
        <p:grpSpPr>
          <a:xfrm>
            <a:off x="-254016" y="9230009"/>
            <a:ext cx="18796033" cy="937061"/>
            <a:chOff x="204" y="0"/>
            <a:chExt cx="25061377" cy="1249415"/>
          </a:xfrm>
        </p:grpSpPr>
        <p:grpSp>
          <p:nvGrpSpPr>
            <p:cNvPr id="115" name="Google Shape;115;p14"/>
            <p:cNvGrpSpPr/>
            <p:nvPr/>
          </p:nvGrpSpPr>
          <p:grpSpPr>
            <a:xfrm rot="5400000">
              <a:off x="12002626" y="-11663734"/>
              <a:ext cx="1249415" cy="24576881"/>
              <a:chOff x="0" y="-38100"/>
              <a:chExt cx="246798" cy="4854693"/>
            </a:xfrm>
          </p:grpSpPr>
          <p:sp>
            <p:nvSpPr>
              <p:cNvPr id="116" name="Google Shape;116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17" name="Google Shape;117;p14"/>
              <p:cNvSpPr txBox="1"/>
              <p:nvPr/>
            </p:nvSpPr>
            <p:spPr>
              <a:xfrm>
                <a:off x="0" y="-38100"/>
                <a:ext cx="246798" cy="48546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18" name="Google Shape;118;p14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19" name="Google Shape;119;p14"/>
            <p:cNvCxnSpPr/>
            <p:nvPr/>
          </p:nvCxnSpPr>
          <p:spPr>
            <a:xfrm>
              <a:off x="204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0" name="Google Shape;120;p14"/>
            <p:cNvCxnSpPr/>
            <p:nvPr/>
          </p:nvCxnSpPr>
          <p:spPr>
            <a:xfrm>
              <a:off x="15587895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5"/>
          <p:cNvSpPr/>
          <p:nvPr/>
        </p:nvSpPr>
        <p:spPr>
          <a:xfrm>
            <a:off x="13764167" y="657162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26" name="Google Shape;126;p15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27" name="Google Shape;127;p15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28" name="Google Shape;128;p15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" name="Google Shape;129;p15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0" name="Google Shape;130;p15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</a:t>
              </a:r>
              <a:endParaRPr/>
            </a:p>
          </p:txBody>
        </p:sp>
      </p:grpSp>
      <p:sp>
        <p:nvSpPr>
          <p:cNvPr id="131" name="Google Shape;131;p15"/>
          <p:cNvSpPr/>
          <p:nvPr/>
        </p:nvSpPr>
        <p:spPr>
          <a:xfrm>
            <a:off x="-2628900" y="-144908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32" name="Google Shape;132;p15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33" name="Google Shape;133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34" name="Google Shape;134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35" name="Google Shape;135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36" name="Google Shape;136;p15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37" name="Google Shape;137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38" name="Google Shape;138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39" name="Google Shape;139;p15"/>
          <p:cNvSpPr txBox="1"/>
          <p:nvPr/>
        </p:nvSpPr>
        <p:spPr>
          <a:xfrm>
            <a:off x="2553980" y="1562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INQUIRY</a:t>
            </a: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 PROCESS</a:t>
            </a:r>
            <a:endParaRPr/>
          </a:p>
        </p:txBody>
      </p:sp>
      <p:sp>
        <p:nvSpPr>
          <p:cNvPr id="140" name="Google Shape;140;p15"/>
          <p:cNvSpPr/>
          <p:nvPr/>
        </p:nvSpPr>
        <p:spPr>
          <a:xfrm>
            <a:off x="1002325" y="3450150"/>
            <a:ext cx="4480200" cy="4728900"/>
          </a:xfrm>
          <a:prstGeom prst="roundRect">
            <a:avLst>
              <a:gd fmla="val 16667" name="adj"/>
            </a:avLst>
          </a:prstGeom>
          <a:solidFill>
            <a:srgbClr val="38E0A3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5"/>
          <p:cNvSpPr txBox="1"/>
          <p:nvPr/>
        </p:nvSpPr>
        <p:spPr>
          <a:xfrm>
            <a:off x="1341426" y="5730463"/>
            <a:ext cx="36114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Specific, focused questions designed to guide daily lessons and activities</a:t>
            </a:r>
            <a:endParaRPr sz="2600"/>
          </a:p>
        </p:txBody>
      </p:sp>
      <p:sp>
        <p:nvSpPr>
          <p:cNvPr id="142" name="Google Shape;142;p15"/>
          <p:cNvSpPr txBox="1"/>
          <p:nvPr/>
        </p:nvSpPr>
        <p:spPr>
          <a:xfrm>
            <a:off x="1569325" y="3726180"/>
            <a:ext cx="3346200" cy="1262175"/>
          </a:xfrm>
          <a:prstGeom prst="rect">
            <a:avLst/>
          </a:prstGeom>
          <a:solidFill>
            <a:srgbClr val="38E0A3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SUPPORTING QUESTIONS</a:t>
            </a:r>
            <a:endParaRPr sz="4100">
              <a:solidFill>
                <a:schemeClr val="dk1"/>
              </a:solidFill>
            </a:endParaRPr>
          </a:p>
        </p:txBody>
      </p:sp>
      <p:sp>
        <p:nvSpPr>
          <p:cNvPr id="143" name="Google Shape;143;p15"/>
          <p:cNvSpPr/>
          <p:nvPr/>
        </p:nvSpPr>
        <p:spPr>
          <a:xfrm>
            <a:off x="6870700" y="3428999"/>
            <a:ext cx="4480200" cy="4728900"/>
          </a:xfrm>
          <a:prstGeom prst="roundRect">
            <a:avLst>
              <a:gd fmla="val 16667" name="adj"/>
            </a:avLst>
          </a:prstGeom>
          <a:solidFill>
            <a:srgbClr val="6484F3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15"/>
          <p:cNvSpPr txBox="1"/>
          <p:nvPr/>
        </p:nvSpPr>
        <p:spPr>
          <a:xfrm>
            <a:off x="7071413" y="5530363"/>
            <a:ext cx="4164000" cy="20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Broader questions that focus on a particular topic within the unit and connect various pieces of information </a:t>
            </a:r>
            <a:endParaRPr sz="2600"/>
          </a:p>
        </p:txBody>
      </p:sp>
      <p:sp>
        <p:nvSpPr>
          <p:cNvPr id="145" name="Google Shape;145;p15"/>
          <p:cNvSpPr/>
          <p:nvPr/>
        </p:nvSpPr>
        <p:spPr>
          <a:xfrm>
            <a:off x="12772250" y="3561849"/>
            <a:ext cx="4480200" cy="4596000"/>
          </a:xfrm>
          <a:prstGeom prst="roundRect">
            <a:avLst>
              <a:gd fmla="val 16667" name="adj"/>
            </a:avLst>
          </a:prstGeom>
          <a:solidFill>
            <a:srgbClr val="F1AF4B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p15"/>
          <p:cNvSpPr txBox="1"/>
          <p:nvPr/>
        </p:nvSpPr>
        <p:spPr>
          <a:xfrm>
            <a:off x="13129750" y="5330263"/>
            <a:ext cx="39156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Overarching, big-picture questions that frame the entire unit of study and address the fundamental themes and concepts of the unit</a:t>
            </a:r>
            <a:endParaRPr sz="2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7" name="Google Shape;147;p15"/>
          <p:cNvSpPr txBox="1"/>
          <p:nvPr/>
        </p:nvSpPr>
        <p:spPr>
          <a:xfrm>
            <a:off x="7305100" y="3686475"/>
            <a:ext cx="3611400" cy="14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COMPELLING</a:t>
            </a: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QUESTIONS</a:t>
            </a:r>
            <a:endParaRPr/>
          </a:p>
        </p:txBody>
      </p:sp>
      <p:sp>
        <p:nvSpPr>
          <p:cNvPr id="148" name="Google Shape;148;p15"/>
          <p:cNvSpPr txBox="1"/>
          <p:nvPr/>
        </p:nvSpPr>
        <p:spPr>
          <a:xfrm>
            <a:off x="13206650" y="3712563"/>
            <a:ext cx="3611400" cy="14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ESSENTIAL</a:t>
            </a: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QUESTIONS</a:t>
            </a:r>
            <a:endParaRPr/>
          </a:p>
        </p:txBody>
      </p:sp>
      <p:cxnSp>
        <p:nvCxnSpPr>
          <p:cNvPr id="149" name="Google Shape;149;p15"/>
          <p:cNvCxnSpPr/>
          <p:nvPr/>
        </p:nvCxnSpPr>
        <p:spPr>
          <a:xfrm flipH="1" rot="10800000">
            <a:off x="10916488" y="4363565"/>
            <a:ext cx="2522100" cy="10500"/>
          </a:xfrm>
          <a:prstGeom prst="straightConnector1">
            <a:avLst/>
          </a:prstGeom>
          <a:noFill/>
          <a:ln cap="flat" cmpd="sng" w="1524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50" name="Google Shape;150;p15"/>
          <p:cNvCxnSpPr/>
          <p:nvPr/>
        </p:nvCxnSpPr>
        <p:spPr>
          <a:xfrm flipH="1" rot="10800000">
            <a:off x="4859188" y="4363565"/>
            <a:ext cx="2522100" cy="10500"/>
          </a:xfrm>
          <a:prstGeom prst="straightConnector1">
            <a:avLst/>
          </a:prstGeom>
          <a:noFill/>
          <a:ln cap="flat" cmpd="sng" w="1524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6"/>
          <p:cNvSpPr/>
          <p:nvPr/>
        </p:nvSpPr>
        <p:spPr>
          <a:xfrm>
            <a:off x="13764167" y="6571628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56" name="Google Shape;156;p16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157" name="Google Shape;157;p16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158" name="Google Shape;158;p16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E95C3D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" name="Google Shape;159;p16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0" name="Google Shape;160;p16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3</a:t>
              </a:r>
              <a:endParaRPr/>
            </a:p>
          </p:txBody>
        </p:sp>
      </p:grpSp>
      <p:sp>
        <p:nvSpPr>
          <p:cNvPr id="161" name="Google Shape;161;p16"/>
          <p:cNvSpPr/>
          <p:nvPr/>
        </p:nvSpPr>
        <p:spPr>
          <a:xfrm>
            <a:off x="-2628900" y="-144908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62" name="Google Shape;162;p1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63" name="Google Shape;163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64" name="Google Shape;164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65" name="Google Shape;165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66" name="Google Shape;166;p1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67" name="Google Shape;167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68" name="Google Shape;168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69" name="Google Shape;169;p16"/>
          <p:cNvSpPr/>
          <p:nvPr/>
        </p:nvSpPr>
        <p:spPr>
          <a:xfrm>
            <a:off x="1002325" y="4059750"/>
            <a:ext cx="4480200" cy="4728900"/>
          </a:xfrm>
          <a:prstGeom prst="roundRect">
            <a:avLst>
              <a:gd fmla="val 16667" name="adj"/>
            </a:avLst>
          </a:prstGeom>
          <a:solidFill>
            <a:srgbClr val="38E0A3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16"/>
          <p:cNvSpPr txBox="1"/>
          <p:nvPr/>
        </p:nvSpPr>
        <p:spPr>
          <a:xfrm>
            <a:off x="1341426" y="6139963"/>
            <a:ext cx="36114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did the Intolerable Acts impact the colonies?</a:t>
            </a:r>
            <a:endParaRPr sz="2600"/>
          </a:p>
        </p:txBody>
      </p:sp>
      <p:sp>
        <p:nvSpPr>
          <p:cNvPr id="171" name="Google Shape;171;p16"/>
          <p:cNvSpPr txBox="1"/>
          <p:nvPr/>
        </p:nvSpPr>
        <p:spPr>
          <a:xfrm>
            <a:off x="1569325" y="4335780"/>
            <a:ext cx="3346200" cy="1262100"/>
          </a:xfrm>
          <a:prstGeom prst="rect">
            <a:avLst/>
          </a:prstGeom>
          <a:solidFill>
            <a:srgbClr val="38E0A3"/>
          </a:solidFill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SUPPORTING QUESTIONS</a:t>
            </a:r>
            <a:endParaRPr sz="4100">
              <a:solidFill>
                <a:schemeClr val="dk1"/>
              </a:solidFill>
            </a:endParaRPr>
          </a:p>
        </p:txBody>
      </p:sp>
      <p:sp>
        <p:nvSpPr>
          <p:cNvPr id="172" name="Google Shape;172;p16"/>
          <p:cNvSpPr/>
          <p:nvPr/>
        </p:nvSpPr>
        <p:spPr>
          <a:xfrm>
            <a:off x="6870700" y="4038599"/>
            <a:ext cx="4480200" cy="4728900"/>
          </a:xfrm>
          <a:prstGeom prst="roundRect">
            <a:avLst>
              <a:gd fmla="val 16667" name="adj"/>
            </a:avLst>
          </a:prstGeom>
          <a:solidFill>
            <a:srgbClr val="6484F3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3" name="Google Shape;173;p16"/>
          <p:cNvSpPr txBox="1"/>
          <p:nvPr/>
        </p:nvSpPr>
        <p:spPr>
          <a:xfrm>
            <a:off x="7071413" y="6139963"/>
            <a:ext cx="41640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did the relationship between the colonies and Britain change over time?</a:t>
            </a:r>
            <a:endParaRPr sz="2600"/>
          </a:p>
        </p:txBody>
      </p:sp>
      <p:sp>
        <p:nvSpPr>
          <p:cNvPr id="174" name="Google Shape;174;p16"/>
          <p:cNvSpPr/>
          <p:nvPr/>
        </p:nvSpPr>
        <p:spPr>
          <a:xfrm>
            <a:off x="12772250" y="4171449"/>
            <a:ext cx="4480200" cy="4596000"/>
          </a:xfrm>
          <a:prstGeom prst="roundRect">
            <a:avLst>
              <a:gd fmla="val 16667" name="adj"/>
            </a:avLst>
          </a:prstGeom>
          <a:solidFill>
            <a:srgbClr val="F1AF4B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16"/>
          <p:cNvSpPr txBox="1"/>
          <p:nvPr/>
        </p:nvSpPr>
        <p:spPr>
          <a:xfrm>
            <a:off x="13129750" y="5939863"/>
            <a:ext cx="39156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How did the American Revolution transform American society and government?</a:t>
            </a:r>
            <a:endParaRPr sz="26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6" name="Google Shape;176;p16"/>
          <p:cNvSpPr txBox="1"/>
          <p:nvPr/>
        </p:nvSpPr>
        <p:spPr>
          <a:xfrm>
            <a:off x="7305100" y="4296075"/>
            <a:ext cx="3611400" cy="14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COMPELLING QUESTIONS</a:t>
            </a:r>
            <a:endParaRPr/>
          </a:p>
        </p:txBody>
      </p:sp>
      <p:sp>
        <p:nvSpPr>
          <p:cNvPr id="177" name="Google Shape;177;p16"/>
          <p:cNvSpPr txBox="1"/>
          <p:nvPr/>
        </p:nvSpPr>
        <p:spPr>
          <a:xfrm>
            <a:off x="13206650" y="4322163"/>
            <a:ext cx="3611400" cy="14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ESSENTIAL QUESTIONS</a:t>
            </a:r>
            <a:endParaRPr/>
          </a:p>
        </p:txBody>
      </p:sp>
      <p:cxnSp>
        <p:nvCxnSpPr>
          <p:cNvPr id="178" name="Google Shape;178;p16"/>
          <p:cNvCxnSpPr/>
          <p:nvPr/>
        </p:nvCxnSpPr>
        <p:spPr>
          <a:xfrm flipH="1" rot="10800000">
            <a:off x="10916488" y="4973165"/>
            <a:ext cx="2522100" cy="10500"/>
          </a:xfrm>
          <a:prstGeom prst="straightConnector1">
            <a:avLst/>
          </a:prstGeom>
          <a:noFill/>
          <a:ln cap="flat" cmpd="sng" w="1524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79" name="Google Shape;179;p16"/>
          <p:cNvCxnSpPr/>
          <p:nvPr/>
        </p:nvCxnSpPr>
        <p:spPr>
          <a:xfrm flipH="1" rot="10800000">
            <a:off x="4859188" y="4973165"/>
            <a:ext cx="2522100" cy="10500"/>
          </a:xfrm>
          <a:prstGeom prst="straightConnector1">
            <a:avLst/>
          </a:prstGeom>
          <a:noFill/>
          <a:ln cap="flat" cmpd="sng" w="15240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180" name="Google Shape;180;p16"/>
          <p:cNvSpPr txBox="1"/>
          <p:nvPr/>
        </p:nvSpPr>
        <p:spPr>
          <a:xfrm>
            <a:off x="2361575" y="2826150"/>
            <a:ext cx="12643200" cy="8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Example: Unit on the American Revolution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1" name="Google Shape;181;p16"/>
          <p:cNvSpPr txBox="1"/>
          <p:nvPr/>
        </p:nvSpPr>
        <p:spPr>
          <a:xfrm>
            <a:off x="2553980" y="15621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INQUIRY PROCESS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7"/>
          <p:cNvSpPr/>
          <p:nvPr/>
        </p:nvSpPr>
        <p:spPr>
          <a:xfrm>
            <a:off x="13764167" y="7198799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87" name="Google Shape;187;p17"/>
          <p:cNvGrpSpPr/>
          <p:nvPr/>
        </p:nvGrpSpPr>
        <p:grpSpPr>
          <a:xfrm>
            <a:off x="-254016" y="9230009"/>
            <a:ext cx="18796033" cy="937061"/>
            <a:chOff x="204" y="0"/>
            <a:chExt cx="25061377" cy="1249415"/>
          </a:xfrm>
        </p:grpSpPr>
        <p:grpSp>
          <p:nvGrpSpPr>
            <p:cNvPr id="188" name="Google Shape;188;p17"/>
            <p:cNvGrpSpPr/>
            <p:nvPr/>
          </p:nvGrpSpPr>
          <p:grpSpPr>
            <a:xfrm rot="5400000">
              <a:off x="12002626" y="-11663734"/>
              <a:ext cx="1249415" cy="24576881"/>
              <a:chOff x="0" y="-38100"/>
              <a:chExt cx="246798" cy="4854693"/>
            </a:xfrm>
          </p:grpSpPr>
          <p:sp>
            <p:nvSpPr>
              <p:cNvPr id="189" name="Google Shape;189;p17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90" name="Google Shape;190;p17"/>
              <p:cNvSpPr txBox="1"/>
              <p:nvPr/>
            </p:nvSpPr>
            <p:spPr>
              <a:xfrm>
                <a:off x="0" y="-38100"/>
                <a:ext cx="246798" cy="48546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1" name="Google Shape;191;p17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92" name="Google Shape;192;p17"/>
            <p:cNvCxnSpPr/>
            <p:nvPr/>
          </p:nvCxnSpPr>
          <p:spPr>
            <a:xfrm>
              <a:off x="204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93" name="Google Shape;193;p17"/>
            <p:cNvCxnSpPr/>
            <p:nvPr/>
          </p:nvCxnSpPr>
          <p:spPr>
            <a:xfrm>
              <a:off x="15587895" y="612007"/>
              <a:ext cx="9473686" cy="254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94" name="Google Shape;194;p17"/>
          <p:cNvGrpSpPr/>
          <p:nvPr/>
        </p:nvGrpSpPr>
        <p:grpSpPr>
          <a:xfrm>
            <a:off x="15859155" y="-98041"/>
            <a:ext cx="1562626" cy="1771266"/>
            <a:chOff x="0" y="-130721"/>
            <a:chExt cx="2083500" cy="2361688"/>
          </a:xfrm>
        </p:grpSpPr>
        <p:grpSp>
          <p:nvGrpSpPr>
            <p:cNvPr id="195" name="Google Shape;195;p17"/>
            <p:cNvGrpSpPr/>
            <p:nvPr/>
          </p:nvGrpSpPr>
          <p:grpSpPr>
            <a:xfrm>
              <a:off x="75599" y="-130721"/>
              <a:ext cx="1932284" cy="2361688"/>
              <a:chOff x="0" y="-47625"/>
              <a:chExt cx="703982" cy="860425"/>
            </a:xfrm>
          </p:grpSpPr>
          <p:sp>
            <p:nvSpPr>
              <p:cNvPr id="196" name="Google Shape;196;p17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38E0A4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97" name="Google Shape;197;p17"/>
              <p:cNvSpPr txBox="1"/>
              <p:nvPr/>
            </p:nvSpPr>
            <p:spPr>
              <a:xfrm>
                <a:off x="0" y="-47625"/>
                <a:ext cx="703982" cy="733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98" name="Google Shape;198;p17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chemeClr val="lt1"/>
                  </a:solidFill>
                  <a:latin typeface="Halant"/>
                  <a:ea typeface="Halant"/>
                  <a:cs typeface="Halant"/>
                  <a:sym typeface="Halant"/>
                </a:rPr>
                <a:t>4</a:t>
              </a:r>
              <a:endParaRPr>
                <a:solidFill>
                  <a:schemeClr val="lt1"/>
                </a:solidFill>
              </a:endParaRPr>
            </a:p>
          </p:txBody>
        </p:sp>
      </p:grpSp>
      <p:sp>
        <p:nvSpPr>
          <p:cNvPr id="199" name="Google Shape;199;p17"/>
          <p:cNvSpPr/>
          <p:nvPr/>
        </p:nvSpPr>
        <p:spPr>
          <a:xfrm>
            <a:off x="-2627572" y="-733336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00" name="Google Shape;200;p17"/>
          <p:cNvSpPr txBox="1"/>
          <p:nvPr/>
        </p:nvSpPr>
        <p:spPr>
          <a:xfrm>
            <a:off x="2553980" y="9525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THE INQUIRY JOURNAL</a:t>
            </a:r>
            <a:endParaRPr/>
          </a:p>
        </p:txBody>
      </p:sp>
      <p:grpSp>
        <p:nvGrpSpPr>
          <p:cNvPr id="201" name="Google Shape;201;p17"/>
          <p:cNvGrpSpPr/>
          <p:nvPr/>
        </p:nvGrpSpPr>
        <p:grpSpPr>
          <a:xfrm>
            <a:off x="9917572" y="2462475"/>
            <a:ext cx="3224400" cy="6565845"/>
            <a:chOff x="9784992" y="2462475"/>
            <a:chExt cx="3224400" cy="6565845"/>
          </a:xfrm>
        </p:grpSpPr>
        <p:pic>
          <p:nvPicPr>
            <p:cNvPr id="202" name="Google Shape;202;p17"/>
            <p:cNvPicPr preferRelativeResize="0"/>
            <p:nvPr/>
          </p:nvPicPr>
          <p:blipFill rotWithShape="1">
            <a:blip r:embed="rId4">
              <a:alphaModFix/>
            </a:blip>
            <a:srcRect b="14165" l="42083" r="26130" t="23949"/>
            <a:stretch/>
          </p:blipFill>
          <p:spPr>
            <a:xfrm>
              <a:off x="9822918" y="4942537"/>
              <a:ext cx="3148549" cy="4085783"/>
            </a:xfrm>
            <a:prstGeom prst="rect">
              <a:avLst/>
            </a:prstGeom>
            <a:noFill/>
            <a:ln cap="flat" cmpd="sng" w="28575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203" name="Google Shape;203;p17"/>
            <p:cNvSpPr txBox="1"/>
            <p:nvPr/>
          </p:nvSpPr>
          <p:spPr>
            <a:xfrm>
              <a:off x="9784992" y="2462475"/>
              <a:ext cx="3224400" cy="161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Essential Question</a:t>
              </a:r>
              <a:endParaRPr b="1" sz="2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Completed at the end of the unit as a CER Paragraph</a:t>
              </a:r>
              <a:endParaRPr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204" name="Google Shape;204;p17"/>
          <p:cNvGrpSpPr/>
          <p:nvPr/>
        </p:nvGrpSpPr>
        <p:grpSpPr>
          <a:xfrm>
            <a:off x="5378344" y="2491913"/>
            <a:ext cx="3757500" cy="6490609"/>
            <a:chOff x="5273793" y="2491913"/>
            <a:chExt cx="3757500" cy="6490609"/>
          </a:xfrm>
        </p:grpSpPr>
        <p:pic>
          <p:nvPicPr>
            <p:cNvPr id="205" name="Google Shape;205;p17"/>
            <p:cNvPicPr preferRelativeResize="0"/>
            <p:nvPr/>
          </p:nvPicPr>
          <p:blipFill rotWithShape="1">
            <a:blip r:embed="rId5">
              <a:alphaModFix/>
            </a:blip>
            <a:srcRect b="15603" l="42010" r="26334" t="23753"/>
            <a:stretch/>
          </p:blipFill>
          <p:spPr>
            <a:xfrm>
              <a:off x="5578268" y="4962263"/>
              <a:ext cx="3148549" cy="4020259"/>
            </a:xfrm>
            <a:prstGeom prst="rect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206" name="Google Shape;206;p17"/>
            <p:cNvSpPr txBox="1"/>
            <p:nvPr/>
          </p:nvSpPr>
          <p:spPr>
            <a:xfrm>
              <a:off x="5273793" y="2491913"/>
              <a:ext cx="3757500" cy="161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Compelling</a:t>
              </a: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 Questions</a:t>
              </a:r>
              <a:endParaRPr b="1" sz="2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Completed at the end of each topic  as a CER Paragraph</a:t>
              </a:r>
              <a:endParaRPr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207" name="Google Shape;207;p17"/>
          <p:cNvGrpSpPr/>
          <p:nvPr/>
        </p:nvGrpSpPr>
        <p:grpSpPr>
          <a:xfrm>
            <a:off x="265817" y="2469950"/>
            <a:ext cx="4330800" cy="6550881"/>
            <a:chOff x="265817" y="2469950"/>
            <a:chExt cx="4330800" cy="6550881"/>
          </a:xfrm>
        </p:grpSpPr>
        <p:pic>
          <p:nvPicPr>
            <p:cNvPr id="208" name="Google Shape;208;p17"/>
            <p:cNvPicPr preferRelativeResize="0"/>
            <p:nvPr/>
          </p:nvPicPr>
          <p:blipFill rotWithShape="1">
            <a:blip r:embed="rId6">
              <a:alphaModFix/>
            </a:blip>
            <a:srcRect b="14259" l="42153" r="26291" t="24383"/>
            <a:stretch/>
          </p:blipFill>
          <p:spPr>
            <a:xfrm>
              <a:off x="856942" y="4940300"/>
              <a:ext cx="3148549" cy="4080531"/>
            </a:xfrm>
            <a:prstGeom prst="rect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209" name="Google Shape;209;p17"/>
            <p:cNvSpPr txBox="1"/>
            <p:nvPr/>
          </p:nvSpPr>
          <p:spPr>
            <a:xfrm>
              <a:off x="265817" y="2469950"/>
              <a:ext cx="4330800" cy="161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Supporting </a:t>
              </a: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Questions</a:t>
              </a:r>
              <a:endParaRPr b="1" sz="2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Completed at the start of each topic with “Know” statements and “Wonder” Questions</a:t>
              </a:r>
              <a:endParaRPr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grpSp>
        <p:nvGrpSpPr>
          <p:cNvPr id="210" name="Google Shape;210;p17"/>
          <p:cNvGrpSpPr/>
          <p:nvPr/>
        </p:nvGrpSpPr>
        <p:grpSpPr>
          <a:xfrm>
            <a:off x="13923700" y="2491913"/>
            <a:ext cx="4140300" cy="6516306"/>
            <a:chOff x="13923700" y="2491913"/>
            <a:chExt cx="4140300" cy="6516306"/>
          </a:xfrm>
        </p:grpSpPr>
        <p:pic>
          <p:nvPicPr>
            <p:cNvPr id="211" name="Google Shape;211;p17"/>
            <p:cNvPicPr preferRelativeResize="0"/>
            <p:nvPr/>
          </p:nvPicPr>
          <p:blipFill rotWithShape="1">
            <a:blip r:embed="rId7">
              <a:alphaModFix/>
            </a:blip>
            <a:srcRect b="15196" l="42204" r="26443" t="24354"/>
            <a:stretch/>
          </p:blipFill>
          <p:spPr>
            <a:xfrm>
              <a:off x="14419575" y="4962263"/>
              <a:ext cx="3148549" cy="4045956"/>
            </a:xfrm>
            <a:prstGeom prst="rect">
              <a:avLst/>
            </a:prstGeom>
            <a:noFill/>
            <a:ln cap="flat" cmpd="sng" w="2857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212" name="Google Shape;212;p17"/>
            <p:cNvSpPr txBox="1"/>
            <p:nvPr/>
          </p:nvSpPr>
          <p:spPr>
            <a:xfrm>
              <a:off x="13923700" y="2491913"/>
              <a:ext cx="4140300" cy="1613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2800" u="sng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CER Template</a:t>
              </a:r>
              <a:endParaRPr b="1" sz="28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800">
                  <a:solidFill>
                    <a:schemeClr val="dk1"/>
                  </a:solidFill>
                  <a:latin typeface="Inter"/>
                  <a:ea typeface="Inter"/>
                  <a:cs typeface="Inter"/>
                  <a:sym typeface="Inter"/>
                </a:rPr>
                <a:t>Writing support tool for writing paragraphs with Claims, Evidence, and Reasoning</a:t>
              </a:r>
              <a:endParaRPr sz="2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8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LET’S PRACTICE</a:t>
            </a:r>
            <a:endParaRPr/>
          </a:p>
        </p:txBody>
      </p:sp>
      <p:sp>
        <p:nvSpPr>
          <p:cNvPr id="218" name="Google Shape;218;p18"/>
          <p:cNvSpPr txBox="1"/>
          <p:nvPr/>
        </p:nvSpPr>
        <p:spPr>
          <a:xfrm>
            <a:off x="1209675" y="3200775"/>
            <a:ext cx="10512000" cy="45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 </a:t>
            </a:r>
            <a:r>
              <a:rPr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Read each of the supporting questions. </a:t>
            </a:r>
            <a:endParaRPr sz="4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520700" lvl="0" marL="45720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Inter"/>
              <a:buChar char="●"/>
            </a:pPr>
            <a:r>
              <a:rPr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 each “K,” write what you already </a:t>
            </a:r>
            <a:r>
              <a:rPr b="1"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KNOW</a:t>
            </a:r>
            <a:r>
              <a:rPr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about the topic. </a:t>
            </a:r>
            <a:endParaRPr sz="4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5207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4600"/>
              <a:buFont typeface="Inter"/>
              <a:buChar char="●"/>
            </a:pPr>
            <a:r>
              <a:rPr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 each “W,” write what you </a:t>
            </a:r>
            <a:r>
              <a:rPr b="1"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WONDER</a:t>
            </a:r>
            <a:r>
              <a:rPr lang="en-US" sz="4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about the topic. </a:t>
            </a:r>
            <a:endParaRPr sz="4600"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219" name="Google Shape;219;p18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220" name="Google Shape;220;p18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221" name="Google Shape;221;p18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222" name="Google Shape;222;p18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23" name="Google Shape;223;p18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224" name="Google Shape;224;p18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225" name="Google Shape;225;p18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226" name="Google Shape;226;p18"/>
          <p:cNvGrpSpPr/>
          <p:nvPr/>
        </p:nvGrpSpPr>
        <p:grpSpPr>
          <a:xfrm>
            <a:off x="15859155" y="-98041"/>
            <a:ext cx="1562625" cy="1771271"/>
            <a:chOff x="0" y="-130721"/>
            <a:chExt cx="2083500" cy="2361695"/>
          </a:xfrm>
        </p:grpSpPr>
        <p:grpSp>
          <p:nvGrpSpPr>
            <p:cNvPr id="227" name="Google Shape;227;p18"/>
            <p:cNvGrpSpPr/>
            <p:nvPr/>
          </p:nvGrpSpPr>
          <p:grpSpPr>
            <a:xfrm>
              <a:off x="75599" y="-130721"/>
              <a:ext cx="1932614" cy="2361695"/>
              <a:chOff x="0" y="-47625"/>
              <a:chExt cx="704100" cy="860425"/>
            </a:xfrm>
          </p:grpSpPr>
          <p:sp>
            <p:nvSpPr>
              <p:cNvPr id="228" name="Google Shape;228;p18"/>
              <p:cNvSpPr/>
              <p:nvPr/>
            </p:nvSpPr>
            <p:spPr>
              <a:xfrm>
                <a:off x="0" y="0"/>
                <a:ext cx="703982" cy="812800"/>
              </a:xfrm>
              <a:custGeom>
                <a:rect b="b" l="l" r="r" t="t"/>
                <a:pathLst>
                  <a:path extrusionOk="0" h="812800" w="703982">
                    <a:moveTo>
                      <a:pt x="234787" y="793731"/>
                    </a:moveTo>
                    <a:cubicBezTo>
                      <a:pt x="270879" y="805245"/>
                      <a:pt x="311910" y="812800"/>
                      <a:pt x="352180" y="812800"/>
                    </a:cubicBezTo>
                    <a:cubicBezTo>
                      <a:pt x="392452" y="812800"/>
                      <a:pt x="431204" y="806323"/>
                      <a:pt x="466915" y="794809"/>
                    </a:cubicBezTo>
                    <a:cubicBezTo>
                      <a:pt x="467675" y="794450"/>
                      <a:pt x="468435" y="794450"/>
                      <a:pt x="469194" y="794090"/>
                    </a:cubicBezTo>
                    <a:cubicBezTo>
                      <a:pt x="603304" y="748035"/>
                      <a:pt x="702082" y="626421"/>
                      <a:pt x="703982" y="484298"/>
                    </a:cubicBezTo>
                    <a:lnTo>
                      <a:pt x="703982" y="0"/>
                    </a:lnTo>
                    <a:lnTo>
                      <a:pt x="0" y="0"/>
                    </a:lnTo>
                    <a:lnTo>
                      <a:pt x="0" y="483939"/>
                    </a:lnTo>
                    <a:cubicBezTo>
                      <a:pt x="1900" y="627140"/>
                      <a:pt x="99158" y="748755"/>
                      <a:pt x="234787" y="793731"/>
                    </a:cubicBezTo>
                    <a:close/>
                  </a:path>
                </a:pathLst>
              </a:custGeom>
              <a:solidFill>
                <a:srgbClr val="6484F3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29" name="Google Shape;229;p18"/>
              <p:cNvSpPr txBox="1"/>
              <p:nvPr/>
            </p:nvSpPr>
            <p:spPr>
              <a:xfrm>
                <a:off x="0" y="-47625"/>
                <a:ext cx="704100" cy="7335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230" name="Google Shape;230;p18"/>
            <p:cNvSpPr txBox="1"/>
            <p:nvPr/>
          </p:nvSpPr>
          <p:spPr>
            <a:xfrm>
              <a:off x="0" y="447107"/>
              <a:ext cx="2083500" cy="1144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4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US" sz="5575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5</a:t>
              </a:r>
              <a:endParaRPr/>
            </a:p>
          </p:txBody>
        </p:sp>
      </p:grpSp>
      <p:sp>
        <p:nvSpPr>
          <p:cNvPr id="231" name="Google Shape;231;p18"/>
          <p:cNvSpPr/>
          <p:nvPr/>
        </p:nvSpPr>
        <p:spPr>
          <a:xfrm>
            <a:off x="-2845001" y="434334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232" name="Google Shape;232;p18"/>
          <p:cNvSpPr/>
          <p:nvPr/>
        </p:nvSpPr>
        <p:spPr>
          <a:xfrm>
            <a:off x="13601700" y="6142060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pic>
        <p:nvPicPr>
          <p:cNvPr id="233" name="Google Shape;233;p18"/>
          <p:cNvPicPr preferRelativeResize="0"/>
          <p:nvPr/>
        </p:nvPicPr>
        <p:blipFill rotWithShape="1">
          <a:blip r:embed="rId4">
            <a:alphaModFix/>
          </a:blip>
          <a:srcRect b="15106" l="42406" r="26188" t="23660"/>
          <a:stretch/>
        </p:blipFill>
        <p:spPr>
          <a:xfrm>
            <a:off x="12551275" y="2394775"/>
            <a:ext cx="4554998" cy="5919541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